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1" r:id="rId4"/>
    <p:sldId id="260" r:id="rId5"/>
    <p:sldId id="257" r:id="rId6"/>
    <p:sldId id="265" r:id="rId7"/>
    <p:sldId id="258" r:id="rId8"/>
    <p:sldId id="262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1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3C95F7-9F60-4C9B-ADC7-C2D0D09DA42C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FA3182-E3E0-4BEF-9580-35E0CBB29B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09721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Совещание ГМО школьных библиотекарей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Итоги учебного года 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Рисунок 3" descr="ГМО ШБ.jpg"/>
          <p:cNvPicPr>
            <a:picLocks noChangeAspect="1"/>
          </p:cNvPicPr>
          <p:nvPr/>
        </p:nvPicPr>
        <p:blipFill>
          <a:blip r:embed="rId2" cstate="print"/>
          <a:srcRect t="15353" b="14704"/>
          <a:stretch>
            <a:fillRect/>
          </a:stretch>
        </p:blipFill>
        <p:spPr>
          <a:xfrm>
            <a:off x="2339752" y="476672"/>
            <a:ext cx="4221088" cy="29523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Участие в мероприятиях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Городской Недели детской книги</a:t>
            </a:r>
          </a:p>
          <a:p>
            <a:r>
              <a:rPr lang="ru-RU" dirty="0" smtClean="0"/>
              <a:t>Во </a:t>
            </a:r>
            <a:r>
              <a:rPr lang="ru-RU" dirty="0" smtClean="0"/>
              <a:t>Всероссийском </a:t>
            </a:r>
            <a:r>
              <a:rPr lang="ru-RU" dirty="0" smtClean="0"/>
              <a:t>конкурсе лучших педагогических практик  школьных библиотек</a:t>
            </a:r>
          </a:p>
          <a:p>
            <a:r>
              <a:rPr lang="ru-RU" dirty="0" smtClean="0"/>
              <a:t>(Сертификаты получили: Р.М.Злобина, Я.А.Коростелева, Е.Н.Князева, Е.Н.Куркина, </a:t>
            </a:r>
            <a:r>
              <a:rPr lang="ru-RU" dirty="0" err="1" smtClean="0"/>
              <a:t>Т.П.Кулябина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Веб-семинарах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sz="2000" dirty="0" smtClean="0"/>
              <a:t>Стартовал приём заявок на XII Всероссийский конкурс "Библиотекарь года"!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Перспектива работы  ГМО школьных библиотекарей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А) Уроки ББЗ</a:t>
            </a:r>
          </a:p>
          <a:p>
            <a:r>
              <a:rPr lang="ru-RU" dirty="0" smtClean="0"/>
              <a:t>Б) Составление программы ББЗ</a:t>
            </a:r>
          </a:p>
          <a:p>
            <a:r>
              <a:rPr lang="ru-RU" dirty="0" smtClean="0"/>
              <a:t>В) Составление страницы библиотеки на школьном сайте</a:t>
            </a:r>
          </a:p>
          <a:p>
            <a:r>
              <a:rPr lang="ru-RU" dirty="0" smtClean="0"/>
              <a:t>Г) Программа АВЕРС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Документы регламентирующие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работу школьной библиотеки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Обновленные </a:t>
            </a:r>
            <a:r>
              <a:rPr lang="ru-RU" sz="2900" b="1" dirty="0" err="1" smtClean="0">
                <a:latin typeface="Arial" pitchFamily="34" charset="0"/>
                <a:cs typeface="Arial" pitchFamily="34" charset="0"/>
              </a:rPr>
              <a:t>ФГОСы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скачать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эл.виде</a:t>
            </a:r>
            <a:endParaRPr lang="ru-RU" sz="29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ФГОС начального общего образования (1–4-е классы);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ФГОС основного общего образования (5–9-е классы);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ФГОС среднего общего образования (10–11-е классы);</a:t>
            </a:r>
          </a:p>
          <a:p>
            <a:pPr>
              <a:buNone/>
            </a:pP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Федеральный закон «Об образовании в РФ»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скачать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эл.виде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/>
              <a:t> </a:t>
            </a:r>
            <a:r>
              <a:rPr lang="ru-RU" sz="1800" dirty="0" smtClean="0"/>
              <a:t>(</a:t>
            </a:r>
            <a:r>
              <a:rPr lang="ru-RU" sz="1700" dirty="0" smtClean="0"/>
              <a:t>Статья 35. Пользование учебниками, учебными пособиями, средствами обучения и воспитания)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Приказ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Министерства просвещения Российской Федерации от 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05.11.2024 № 769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«Об утверждения федерального перечня учебников…»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(распечатать вы по нему работаете)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900" dirty="0" smtClean="0">
                <a:latin typeface="Arial" pitchFamily="34" charset="0"/>
                <a:cs typeface="Arial" pitchFamily="34" charset="0"/>
              </a:rPr>
              <a:t>Законы «О противодействии экстремистской деятельности» и «О защите прав детей от информации, причиняющей вред из здоровью и развитию»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(скачать)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FontTx/>
              <a:buChar char="-"/>
            </a:pP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endParaRPr lang="ru-RU" sz="1800" dirty="0" smtClean="0"/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FontTx/>
              <a:buChar char="-"/>
            </a:pP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493776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Положение о библиотеке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Правила пользования б-кой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Положение о закупках МАОУ СОШ 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Порядок обеспечения учебниками и учебными пособиями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Сведения об обеспеченности образовательного процесса учебной литературой 2025-2026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Приказ об утверждении списка учебников 2025-2026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Список литературных произведений, включенных в федеральные образовательные программы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- Договор об фонде обмена учебной литературы. (приводим в порядок обмен учебниками между школами)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Годовой план работы библиотеки на 2025-2026 учебный год</a:t>
            </a: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Документы регламентирующие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работу школьной библиотеки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Годовой план работы библиотеки на 2025-2026 учебный год. (используя календарь знаменательных дат – не копировать, а использовать)</a:t>
            </a:r>
          </a:p>
          <a:p>
            <a:pPr>
              <a:buNone/>
            </a:pPr>
            <a:r>
              <a:rPr lang="ru-RU" sz="2000" dirty="0" smtClean="0"/>
              <a:t>План Дня чтения – 2025</a:t>
            </a:r>
          </a:p>
          <a:p>
            <a:pPr>
              <a:buNone/>
            </a:pPr>
            <a:r>
              <a:rPr lang="ru-RU" sz="2000" dirty="0" smtClean="0"/>
              <a:t>План Дня словарей – 2025</a:t>
            </a:r>
          </a:p>
          <a:p>
            <a:pPr>
              <a:buNone/>
            </a:pPr>
            <a:r>
              <a:rPr lang="ru-RU" sz="2000" dirty="0" smtClean="0"/>
              <a:t>План по Недели детской книги – 2026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Документы регламентирующие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работу школьной библиотеки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Списание учебного фонда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1125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900" b="1" dirty="0" smtClean="0"/>
              <a:t>    </a:t>
            </a:r>
            <a:r>
              <a:rPr lang="ru-RU" sz="2100" b="1" dirty="0" smtClean="0">
                <a:latin typeface="Arial" pitchFamily="34" charset="0"/>
                <a:cs typeface="Arial" pitchFamily="34" charset="0"/>
              </a:rPr>
              <a:t>Учебный фонд ОО составляет –</a:t>
            </a:r>
            <a:r>
              <a:rPr lang="ru-RU" sz="21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178934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(208941 )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экземпляров, что в среднем составляет по 32 учебника на каждого учащегося. </a:t>
            </a:r>
            <a:r>
              <a:rPr lang="ru-RU" sz="21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Мероприятия по созданию учебных фондов, обеспечивающих образовательный процесс,  включают в себя:</a:t>
            </a:r>
          </a:p>
          <a:p>
            <a:pPr lvl="0">
              <a:buNone/>
            </a:pPr>
            <a:r>
              <a:rPr lang="ru-RU" sz="2100" i="1" u="sng" dirty="0" smtClean="0">
                <a:latin typeface="Arial" pitchFamily="34" charset="0"/>
                <a:cs typeface="Arial" pitchFamily="34" charset="0"/>
              </a:rPr>
              <a:t>Пополнение фондов. 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-   В 2025г. поступило в  учебные фонды общеобразовательных организаций </a:t>
            </a:r>
            <a:r>
              <a:rPr lang="ru-RU" sz="21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15473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учебников, прописи для I классов </a:t>
            </a:r>
            <a:r>
              <a:rPr lang="ru-RU" sz="21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1109</a:t>
            </a:r>
            <a:r>
              <a:rPr lang="ru-RU" sz="2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экземпляров. </a:t>
            </a:r>
          </a:p>
          <a:p>
            <a:pPr lvl="0">
              <a:buNone/>
            </a:pPr>
            <a:r>
              <a:rPr lang="ru-RU" sz="2100" i="1" u="sng" dirty="0" smtClean="0">
                <a:latin typeface="Arial" pitchFamily="34" charset="0"/>
                <a:cs typeface="Arial" pitchFamily="34" charset="0"/>
              </a:rPr>
              <a:t>Списание фондов: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     За 2024-2025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уч.г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. из фондов ОО было списано </a:t>
            </a:r>
            <a:r>
              <a:rPr lang="ru-RU" sz="21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18892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учебников, не соответствующие по ФГОС. Списывали школы МБОУ СОШ №64, МАОУ СОШ № 72, МБОУ СОШ № 73, МБОУ СОШ № 75. </a:t>
            </a:r>
          </a:p>
          <a:p>
            <a:pPr lvl="0">
              <a:buNone/>
            </a:pPr>
            <a:r>
              <a:rPr lang="ru-RU" sz="2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ОБЯЗАТЕЛЬНО СПИСАТЬ </a:t>
            </a:r>
          </a:p>
          <a:p>
            <a:pPr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- МБОУ СОШ №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списать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2597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 с 2007 – 2014гг.</a:t>
            </a:r>
          </a:p>
          <a:p>
            <a:pPr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- МБОУ СОШ №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67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списать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2972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 с 2008 – 2014гг.</a:t>
            </a:r>
          </a:p>
          <a:p>
            <a:pPr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- МБОУ СОШ №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71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списать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45480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 с 2002-2014гг. </a:t>
            </a:r>
          </a:p>
          <a:p>
            <a:pPr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- МБОУ СОШ №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74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списать </a:t>
            </a:r>
            <a:r>
              <a:rPr lang="ru-RU" sz="2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5027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учебников с 2004 – 2014гг.</a:t>
            </a:r>
          </a:p>
          <a:p>
            <a:pPr lvl="0"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Необходимо списывать учебники: с 2004  по 2015 года  по ветхости; </a:t>
            </a:r>
          </a:p>
          <a:p>
            <a:pPr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с 201-2022  выборочно, которые не соответствуют обновленным ФГОС, 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по ФПУ 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769</a:t>
            </a:r>
            <a:r>
              <a:rPr lang="ru-RU" dirty="0" smtClean="0"/>
              <a:t> от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05.11.2024 :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- С 1 по 4 класс  действуют до 25 апреля 2027г.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- С 5 по 9 класс  действуют до 29 апреля 2027г.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(в 2025г 3 и 7 классы списываем, кто приобретает на опережение – старые списываем (заменяем на новые)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В ФПУ многих авторов уже нет. 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Учебники по 10-11 классам продлили до 25 сентября 2030г.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Учебники по истории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Мединского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с 5 – 9 классы по ФПУ бессрочно.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(возник вопрос по утере новых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гос.учебников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) они есть на сайте Просвещение с 5-11 класс.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Списание учебного фонда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Учебники по истории с 5-9 классы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Ждем поставку от Министерства образования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Мониторинги для Министерства образования Свердловской области</a:t>
            </a:r>
            <a:r>
              <a:rPr lang="ru-RU" i="1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12.02.2025г. мониторинг по обеспечению учебников в ОО (заполнение 5 анкет); </a:t>
            </a:r>
          </a:p>
          <a:p>
            <a:r>
              <a:rPr lang="ru-RU" dirty="0" smtClean="0"/>
              <a:t>14.04.2025г. мониторинг деятельности школьных библиотек (по художественной литературе - 2 формы). </a:t>
            </a:r>
          </a:p>
          <a:p>
            <a:r>
              <a:rPr lang="ru-RU" dirty="0" smtClean="0"/>
              <a:t> с мая  - ежемесячный отчет о закупках учебников для учащихся в ограниченных возможностей здоровья  (</a:t>
            </a:r>
            <a:r>
              <a:rPr lang="ru-RU" i="1" dirty="0" smtClean="0"/>
              <a:t>такие учебники есть в МБОУ СОШ №74)</a:t>
            </a:r>
          </a:p>
          <a:p>
            <a:r>
              <a:rPr lang="ru-RU" dirty="0" smtClean="0"/>
              <a:t>Мониторинг ф.2.16. по обеспеченности учебников (ждём)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Отчетность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 месяцам</a:t>
            </a:r>
          </a:p>
          <a:p>
            <a:r>
              <a:rPr lang="ru-RU" dirty="0" smtClean="0"/>
              <a:t>По мероприятиям (День чтения, День словарей, Неделя детской книги)</a:t>
            </a:r>
          </a:p>
          <a:p>
            <a:r>
              <a:rPr lang="ru-RU" dirty="0" smtClean="0"/>
              <a:t>Годовой отчет + цифровой</a:t>
            </a:r>
          </a:p>
          <a:p>
            <a:r>
              <a:rPr lang="ru-RU" dirty="0" smtClean="0"/>
              <a:t>Финансовый отчет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572</TotalTime>
  <Words>557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Совещание ГМО школьных библиотекарей</vt:lpstr>
      <vt:lpstr>Документы регламентирующие  работу школьной библиотеки</vt:lpstr>
      <vt:lpstr>Документы регламентирующие  работу школьной библиотеки</vt:lpstr>
      <vt:lpstr>Документы регламентирующие  работу школьной библиотеки</vt:lpstr>
      <vt:lpstr>Списание учебного фонда</vt:lpstr>
      <vt:lpstr>Списание учебного фонда</vt:lpstr>
      <vt:lpstr>Учебники по истории с 5-9 классы</vt:lpstr>
      <vt:lpstr>  Мониторинги для Министерства образования Свердловской области:</vt:lpstr>
      <vt:lpstr>Отчетность</vt:lpstr>
      <vt:lpstr>Участие в мероприятиях </vt:lpstr>
      <vt:lpstr>Перспектива работы  ГМО школьных библиотекарей</vt:lpstr>
    </vt:vector>
  </TitlesOfParts>
  <Company>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60</cp:revision>
  <dcterms:created xsi:type="dcterms:W3CDTF">2025-06-09T03:42:51Z</dcterms:created>
  <dcterms:modified xsi:type="dcterms:W3CDTF">2025-06-16T04:16:57Z</dcterms:modified>
</cp:coreProperties>
</file>