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9" r:id="rId10"/>
    <p:sldId id="263" r:id="rId11"/>
    <p:sldId id="265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27419D2-F361-405D-BAEE-E9D9A705310D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ADB9E7F-94DD-4AFB-8118-4805CB6932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066856" cy="2606129"/>
          </a:xfrm>
        </p:spPr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ru-RU" sz="3600" dirty="0"/>
              <a:t>Нормативно-правовое обеспечение и организационный этап создания школьных служб медиации»</a:t>
            </a:r>
          </a:p>
        </p:txBody>
      </p:sp>
      <p:pic>
        <p:nvPicPr>
          <p:cNvPr id="2050" name="Picture 2" descr="http://armourlawfirm.com/wp/wp-content/uploads/2014/12/mediation-puzz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429000"/>
            <a:ext cx="260832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050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ОРГАНИЗАЦИЯ ДЕЯТЕЛЬНОСТИ СЛУЖБЫ ШКОЛЬНОЙ МЕДИАЦИИ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школьных службах медиаторами (при условии прохождения подготовки по восстановительной медиации) могут быть: </a:t>
            </a:r>
          </a:p>
          <a:p>
            <a:pPr marL="0" indent="0">
              <a:buNone/>
            </a:pPr>
            <a:r>
              <a:rPr lang="ru-RU" dirty="0" smtClean="0"/>
              <a:t>а) учащиеся; </a:t>
            </a:r>
          </a:p>
          <a:p>
            <a:pPr marL="0" indent="0">
              <a:buNone/>
            </a:pPr>
            <a:r>
              <a:rPr lang="ru-RU" dirty="0" smtClean="0"/>
              <a:t>б) педагогические работники образовательного учреждения; </a:t>
            </a:r>
          </a:p>
          <a:p>
            <a:pPr marL="0" indent="0">
              <a:buNone/>
            </a:pPr>
            <a:r>
              <a:rPr lang="ru-RU" dirty="0" smtClean="0"/>
              <a:t>в) родители, сотрудники общественной или государственной организации или иной взрослый по согласованию с администрацией образовательного учреждения. </a:t>
            </a:r>
          </a:p>
          <a:p>
            <a:pPr marL="0" indent="0">
              <a:buNone/>
            </a:pPr>
            <a:r>
              <a:rPr lang="ru-RU" dirty="0" smtClean="0"/>
              <a:t>Возможно совместное ведение медиации взрослым и учащимся.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259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577483"/>
          </a:xfrm>
        </p:spPr>
        <p:txBody>
          <a:bodyPr>
            <a:normAutofit/>
          </a:bodyPr>
          <a:lstStyle/>
          <a:p>
            <a:r>
              <a:rPr lang="ru-RU" b="1" dirty="0"/>
              <a:t>Куратором</a:t>
            </a:r>
            <a:r>
              <a:rPr lang="ru-RU" dirty="0"/>
              <a:t> (руководителем) службы медиации может быть взрослый, прошедший подготовку в качестве медиатора и </a:t>
            </a:r>
            <a:r>
              <a:rPr lang="ru-RU" dirty="0" smtClean="0"/>
              <a:t>готовый </a:t>
            </a:r>
            <a:r>
              <a:rPr lang="ru-RU" dirty="0"/>
              <a:t>осуществлять систематическую поддержку и развитие службы. </a:t>
            </a:r>
            <a:endParaRPr lang="ru-RU" dirty="0" smtClean="0"/>
          </a:p>
          <a:p>
            <a:r>
              <a:rPr lang="ru-RU" dirty="0" smtClean="0"/>
              <a:t>Куратор </a:t>
            </a:r>
            <a:r>
              <a:rPr lang="ru-RU" dirty="0"/>
              <a:t>(руководитель) должен иметь доступ к </a:t>
            </a:r>
            <a:r>
              <a:rPr lang="ru-RU" dirty="0" smtClean="0"/>
              <a:t>информации </a:t>
            </a:r>
            <a:r>
              <a:rPr lang="ru-RU" dirty="0"/>
              <a:t>о происходящих в образовательном учреждении </a:t>
            </a:r>
            <a:r>
              <a:rPr lang="ru-RU" dirty="0" smtClean="0"/>
              <a:t>конфликтах</a:t>
            </a:r>
            <a:r>
              <a:rPr lang="ru-RU" dirty="0"/>
              <a:t>. </a:t>
            </a:r>
            <a:r>
              <a:rPr lang="ru-RU" b="1" dirty="0"/>
              <a:t>Задача куратора </a:t>
            </a:r>
            <a:r>
              <a:rPr lang="ru-RU" dirty="0"/>
              <a:t>(руководителя) – организовать работу службы медиации и обеспечить получение службой </a:t>
            </a:r>
            <a:r>
              <a:rPr lang="ru-RU" dirty="0" smtClean="0"/>
              <a:t>информации </a:t>
            </a:r>
            <a:r>
              <a:rPr lang="ru-RU" dirty="0"/>
              <a:t>о конфликтах, правонарушениях и спорах</a:t>
            </a:r>
          </a:p>
        </p:txBody>
      </p:sp>
    </p:spTree>
    <p:extLst>
      <p:ext uri="{BB962C8B-B14F-4D97-AF65-F5344CB8AC3E}">
        <p14:creationId xmlns:p14="http://schemas.microsoft.com/office/powerpoint/2010/main" val="113907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Документы, организующие деятельность службы школьной медиации и работу медиатора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приказ директора образовательной организации о </a:t>
            </a:r>
            <a:r>
              <a:rPr lang="ru-RU" dirty="0" smtClean="0"/>
              <a:t>создании </a:t>
            </a:r>
            <a:r>
              <a:rPr lang="ru-RU" dirty="0"/>
              <a:t>службы школьной медиации и назначении </a:t>
            </a:r>
            <a:r>
              <a:rPr lang="ru-RU" dirty="0" smtClean="0"/>
              <a:t>куратора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положение о службе школьной медиации </a:t>
            </a:r>
            <a:endParaRPr lang="ru-RU" dirty="0" smtClean="0"/>
          </a:p>
          <a:p>
            <a:r>
              <a:rPr lang="ru-RU" dirty="0" smtClean="0"/>
              <a:t>форма </a:t>
            </a:r>
            <a:r>
              <a:rPr lang="ru-RU" dirty="0"/>
              <a:t>мониторинга деятельности службы школьной </a:t>
            </a:r>
            <a:r>
              <a:rPr lang="ru-RU" dirty="0" smtClean="0"/>
              <a:t>медиации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форма регистрационной </a:t>
            </a:r>
            <a:r>
              <a:rPr lang="ru-RU" dirty="0" smtClean="0"/>
              <a:t>карточки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примирительный договор </a:t>
            </a:r>
            <a:endParaRPr lang="ru-RU" dirty="0" smtClean="0"/>
          </a:p>
          <a:p>
            <a:r>
              <a:rPr lang="ru-RU" dirty="0" smtClean="0"/>
              <a:t>журнал </a:t>
            </a:r>
            <a:r>
              <a:rPr lang="ru-RU" dirty="0"/>
              <a:t>регистрации случаев (конфликтов) </a:t>
            </a:r>
            <a:endParaRPr lang="ru-RU" dirty="0" smtClean="0"/>
          </a:p>
          <a:p>
            <a:r>
              <a:rPr lang="ru-RU" dirty="0" smtClean="0"/>
              <a:t>форма </a:t>
            </a:r>
            <a:r>
              <a:rPr lang="ru-RU" dirty="0"/>
              <a:t>отчета-самоанализа для описания работы со </a:t>
            </a:r>
            <a:r>
              <a:rPr lang="ru-RU" dirty="0" smtClean="0"/>
              <a:t>случаем </a:t>
            </a:r>
            <a:r>
              <a:rPr lang="ru-RU" dirty="0"/>
              <a:t>(конфликтом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1"/>
                </a:solidFill>
              </a:rPr>
              <a:t>Необходимо </a:t>
            </a:r>
            <a:r>
              <a:rPr lang="ru-RU" sz="1800" dirty="0">
                <a:solidFill>
                  <a:schemeClr val="accent1"/>
                </a:solidFill>
              </a:rPr>
              <a:t>учитывать требования </a:t>
            </a:r>
            <a:r>
              <a:rPr lang="ru-RU" sz="1800" dirty="0" smtClean="0">
                <a:solidFill>
                  <a:schemeClr val="accent1"/>
                </a:solidFill>
              </a:rPr>
              <a:t>Федерального </a:t>
            </a:r>
            <a:r>
              <a:rPr lang="ru-RU" sz="1800" dirty="0">
                <a:solidFill>
                  <a:schemeClr val="accent1"/>
                </a:solidFill>
              </a:rPr>
              <a:t>закона от 27 июля 2006 г. № 152-ФЗ «О персональных данных»</a:t>
            </a:r>
            <a:endParaRPr lang="ru-RU" sz="1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7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медиации в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– программа восстановительной медиации (программа </a:t>
            </a:r>
            <a:r>
              <a:rPr lang="ru-RU" dirty="0" smtClean="0"/>
              <a:t>примирения)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– программа «школьная восстановительная конференция</a:t>
            </a:r>
            <a:r>
              <a:rPr lang="ru-RU" dirty="0" smtClean="0"/>
              <a:t>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– программа «круг сообщества» («круг примирения</a:t>
            </a:r>
            <a:r>
              <a:rPr lang="ru-RU" dirty="0" smtClean="0"/>
              <a:t>»)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– программа «семейная конференция»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0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9432"/>
            <a:ext cx="10728960" cy="8583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95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Медиация</a:t>
            </a:r>
            <a:r>
              <a:rPr lang="ru-RU" dirty="0" smtClean="0"/>
              <a:t>-одна </a:t>
            </a:r>
            <a:r>
              <a:rPr lang="ru-RU" dirty="0"/>
              <a:t>из технологий альтернативного урегулирования споров, при котором участвует какая – либо третья нейтральная </a:t>
            </a:r>
            <a:r>
              <a:rPr lang="ru-RU" dirty="0" smtClean="0"/>
              <a:t>сторона, </a:t>
            </a:r>
            <a:r>
              <a:rPr lang="ru-RU" dirty="0"/>
              <a:t>не заинтересованная в данном конфликте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u="sng" dirty="0" smtClean="0"/>
              <a:t>Восстановительная </a:t>
            </a:r>
            <a:r>
              <a:rPr lang="ru-RU" u="sng" dirty="0"/>
              <a:t>медиация </a:t>
            </a:r>
            <a:r>
              <a:rPr lang="ru-RU" dirty="0"/>
              <a:t>– это процесс, в </a:t>
            </a:r>
            <a:r>
              <a:rPr lang="ru-RU" dirty="0" smtClean="0"/>
              <a:t>котором </a:t>
            </a:r>
            <a:r>
              <a:rPr lang="ru-RU" dirty="0"/>
              <a:t>медиатор создает условия для восстановления способности людей понимать </a:t>
            </a:r>
            <a:r>
              <a:rPr lang="ru-RU" dirty="0" smtClean="0"/>
              <a:t>друг друга </a:t>
            </a:r>
            <a:r>
              <a:rPr lang="ru-RU" dirty="0"/>
              <a:t>и договариваться о приемлемых для них вариантах разрешения </a:t>
            </a:r>
            <a:r>
              <a:rPr lang="ru-RU" dirty="0" smtClean="0"/>
              <a:t>проблем.</a:t>
            </a:r>
          </a:p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/>
              <a:t>ходе восстановительной медиации важно, чтобы </a:t>
            </a:r>
            <a:r>
              <a:rPr lang="ru-RU" dirty="0" smtClean="0"/>
              <a:t>стороны имели </a:t>
            </a:r>
            <a:r>
              <a:rPr lang="ru-RU" dirty="0"/>
              <a:t>возможность освободиться от негативных состояний и обрести ресурс для </a:t>
            </a:r>
            <a:r>
              <a:rPr lang="ru-RU" dirty="0" smtClean="0"/>
              <a:t>совместного </a:t>
            </a:r>
            <a:r>
              <a:rPr lang="ru-RU" dirty="0"/>
              <a:t>поиска выхода из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256521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Медиация – это встреча участников конфликта, где они смогут сами: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None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Понять друг друга 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Обсудить последствия конфликта и избавиться от негативных эмоций 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Сами найти устраивающее всех решения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Обсудить, как избежать повторения конфликта в будущем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Принять ответственность за исправление причиненного вреда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2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Ведущий примирительной встречи (медиатор)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ru-RU" kern="0" dirty="0">
                <a:solidFill>
                  <a:srgbClr val="000000"/>
                </a:solidFill>
                <a:latin typeface="Arial"/>
              </a:rPr>
              <a:t>В равной степени поддерживает участников, организует конструктивный диалог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ru-RU" kern="0" dirty="0">
                <a:solidFill>
                  <a:srgbClr val="000000"/>
                </a:solidFill>
                <a:latin typeface="Arial"/>
              </a:rPr>
              <a:t>Не  судит, не защищает, не поучает, не жалеет и т.п.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ru-RU" kern="0" dirty="0">
                <a:solidFill>
                  <a:srgbClr val="000000"/>
                </a:solidFill>
                <a:latin typeface="Arial"/>
              </a:rPr>
              <a:t>Способствует тому, чтобы обидчик возместил причиненный вред.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322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smtClean="0">
                <a:solidFill>
                  <a:srgbClr val="FF0000"/>
                </a:solidFill>
                <a:latin typeface="Arial"/>
              </a:rPr>
              <a:t>Ответственность в восстановительной медиации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fontAlgn="base">
              <a:spcAft>
                <a:spcPct val="0"/>
              </a:spcAft>
              <a:buNone/>
            </a:pPr>
            <a:r>
              <a:rPr lang="ru-RU" kern="0" dirty="0" smtClean="0">
                <a:solidFill>
                  <a:srgbClr val="000000"/>
                </a:solidFill>
                <a:latin typeface="Arial"/>
              </a:rPr>
              <a:t>   понимается </a:t>
            </a:r>
            <a:r>
              <a:rPr lang="ru-RU" u="sng" kern="0" dirty="0">
                <a:solidFill>
                  <a:srgbClr val="000000"/>
                </a:solidFill>
                <a:latin typeface="Arial"/>
              </a:rPr>
              <a:t>не как наказание</a:t>
            </a:r>
            <a:r>
              <a:rPr lang="ru-RU" kern="0" dirty="0">
                <a:solidFill>
                  <a:srgbClr val="000000"/>
                </a:solidFill>
                <a:latin typeface="Arial"/>
              </a:rPr>
              <a:t>, а как понимание обидчиком чувств потерпевшего,  последствий, к котором привело правонарушение, а затем  </a:t>
            </a:r>
            <a:r>
              <a:rPr lang="ru-RU" kern="0" dirty="0" smtClean="0">
                <a:solidFill>
                  <a:srgbClr val="000000"/>
                </a:solidFill>
                <a:latin typeface="Arial"/>
              </a:rPr>
              <a:t>возмещение </a:t>
            </a:r>
            <a:r>
              <a:rPr lang="ru-RU" kern="0" dirty="0">
                <a:solidFill>
                  <a:srgbClr val="000000"/>
                </a:solidFill>
                <a:latin typeface="Arial"/>
              </a:rPr>
              <a:t>причиненного вреда самим обидчиком. </a:t>
            </a:r>
          </a:p>
          <a:p>
            <a:pPr lvl="0" fontAlgn="base">
              <a:spcAft>
                <a:spcPct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Arial"/>
              </a:rPr>
              <a:t>  </a:t>
            </a:r>
            <a:r>
              <a:rPr lang="ru-RU" kern="0" dirty="0" smtClean="0">
                <a:solidFill>
                  <a:srgbClr val="000000"/>
                </a:solidFill>
                <a:latin typeface="Arial"/>
              </a:rPr>
              <a:t> Поэтому </a:t>
            </a:r>
            <a:r>
              <a:rPr lang="ru-RU" kern="0" dirty="0">
                <a:solidFill>
                  <a:srgbClr val="000000"/>
                </a:solidFill>
                <a:latin typeface="Arial"/>
              </a:rPr>
              <a:t>ведущий  поддерживает ответственное поведение сторон конфликта.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17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НОРМАТИВНО-ПРАВОВЫЕ ОСНОВАНИЯ ДЕЯТЕЛЬНОСТИ СЛУЖБ ШКОЛЬНОЙ МЕДИАЦИИ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200" b="1" dirty="0" smtClean="0"/>
              <a:t>Федеральный закон от 29 декабря 2012 г. № 273-ФЗ </a:t>
            </a:r>
            <a:r>
              <a:rPr lang="ru-RU" sz="6200" dirty="0" smtClean="0"/>
              <a:t>«Об образовании в Российской Федерации» (ст. 27 п.2 )</a:t>
            </a:r>
          </a:p>
          <a:p>
            <a:r>
              <a:rPr lang="ru-RU" sz="6200" i="1" dirty="0" smtClean="0"/>
              <a:t>Федеральный закон от 27 июля 2010 г. № 193-ФЗ «Об альтернативной процедуре урегулирования споров с участием посредника (процедуре медиации)» </a:t>
            </a:r>
          </a:p>
          <a:p>
            <a:r>
              <a:rPr lang="ru-RU" sz="6200" b="1" dirty="0" smtClean="0"/>
              <a:t>Концепция долгосрочного социально-экономического развития Российской Федерации на период до 2020</a:t>
            </a:r>
            <a:r>
              <a:rPr lang="ru-RU" sz="6200" dirty="0" smtClean="0"/>
              <a:t> года, утвержденная распоряжением Правительства РФ от 17 ноября 2008 г.№1662-р (действующая редакция от 08.08.2009 № 1121-р)</a:t>
            </a:r>
          </a:p>
          <a:p>
            <a:r>
              <a:rPr lang="ru-RU" sz="6200" b="1" dirty="0" smtClean="0"/>
              <a:t>Указ Президента РФ № 761 от 01 июня 2012 года </a:t>
            </a:r>
            <a:r>
              <a:rPr lang="ru-RU" sz="6200" dirty="0" smtClean="0"/>
              <a:t>«О Национальной стратегии действий в интересах детей на 2012– 2017 годы»</a:t>
            </a:r>
          </a:p>
          <a:p>
            <a:r>
              <a:rPr lang="ru-RU" sz="6200" b="1" dirty="0" smtClean="0"/>
              <a:t>«Стандарты восстановительной медиации» 2009 года</a:t>
            </a:r>
            <a:r>
              <a:rPr lang="ru-RU" sz="6200" dirty="0" smtClean="0"/>
              <a:t>, утвержденные Всероссийской ассоциацией восстановительной медиации</a:t>
            </a:r>
          </a:p>
          <a:p>
            <a:r>
              <a:rPr lang="ru-RU" sz="6200" b="1" dirty="0" smtClean="0"/>
              <a:t>«Концепция развития до 2017 года сети служб медиации </a:t>
            </a:r>
            <a:r>
              <a:rPr lang="ru-RU" sz="6200" dirty="0" smtClean="0"/>
              <a:t>для восстановительного правосудия в отношении детей, не достигших возраста, с которого наступает уголовная ответственность», утвержденная Распоряжением Правительства России от 30.06.2014 № 1430-р</a:t>
            </a:r>
          </a:p>
          <a:p>
            <a:r>
              <a:rPr lang="ru-RU" sz="6200" b="1" dirty="0" smtClean="0"/>
              <a:t>«Методические рекомендации по организации служб школьной медиации»,</a:t>
            </a:r>
            <a:r>
              <a:rPr lang="ru-RU" sz="6200" dirty="0" smtClean="0"/>
              <a:t> направленным письмом Министерства образования и науки России от 18.11.2013 № BK-844/07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6256586"/>
              </p:ext>
            </p:extLst>
          </p:nvPr>
        </p:nvGraphicFramePr>
        <p:xfrm>
          <a:off x="395536" y="404664"/>
          <a:ext cx="3997696" cy="4525961"/>
        </p:xfrm>
        <a:graphic>
          <a:graphicData uri="http://schemas.openxmlformats.org/drawingml/2006/table">
            <a:tbl>
              <a:tblPr/>
              <a:tblGrid>
                <a:gridCol w="1249280"/>
                <a:gridCol w="707926"/>
                <a:gridCol w="1249280"/>
                <a:gridCol w="395605"/>
                <a:gridCol w="395605"/>
              </a:tblGrid>
              <a:tr h="4640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 п/п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показателя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2014-2015 учебный год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2015-2016 учебный год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Наличие службы медиации в образовательной организации 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Действующая служба медиации (примирения) в образовательной организации 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Общее количество участников действующих служб медиации (примирения) в образовательной организации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Количество медиаторов действующих служб медиации (примирения) в образовательных организациях субъекта Российской Федерации, всего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7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Из них в организациях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91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Родители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2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Иные взрослые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Педагогические или иные работники образовательной организации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Специалисты, приглашенные из территориальных служб медиации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Специалисты, приглашенные из иных организаций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2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Количество заявок (обращений), поступивших в службы медиации (примирения) образовательных организаций для проведения процедуры медиации (программы примирения), всего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26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образовательные организации</a:t>
                      </a:r>
                    </a:p>
                  </a:txBody>
                  <a:tcPr marL="7139" marR="7139" marT="7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792451"/>
              </p:ext>
            </p:extLst>
          </p:nvPr>
        </p:nvGraphicFramePr>
        <p:xfrm>
          <a:off x="4932040" y="188640"/>
          <a:ext cx="3960441" cy="6457800"/>
        </p:xfrm>
        <a:graphic>
          <a:graphicData uri="http://schemas.openxmlformats.org/drawingml/2006/table">
            <a:tbl>
              <a:tblPr/>
              <a:tblGrid>
                <a:gridCol w="1237637"/>
                <a:gridCol w="701327"/>
                <a:gridCol w="1237637"/>
                <a:gridCol w="391920"/>
                <a:gridCol w="391920"/>
              </a:tblGrid>
              <a:tr h="338374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 из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Комиссии по делам несовершеннолетних и защите их прав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Подразделений по делам несовершеннолетних территориальных органов МВД России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Органов предварительного расследования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Судов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Сотрудников образовательных организаций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Участников конфликтных ситуаций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Иных источников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Количество процедур медиации (программ примирения), проведенных службой медиации образовательной организации по категории случая «преступления, совершенные несовершеннолетними»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4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образовательных организациях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1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Начато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Завершено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9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Количество процедур медиации (программ примирения), проведенных службой медиации образовательной организации по категории случая «общественно опасные деяния, совершенные несовершеннолетними»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39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образовательных организациях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3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Начато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Завершено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7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Количество процедур медиации (программ примирения), проведенных службой медиации образовательной организации по категории случая «семейные конфликты»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4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образовательных организациях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Начато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Завершено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Количество процедур медиации (программ примирения), проведенных службой медиации образовательной организации по категории случая «конфликтные ситуации в образовательной организации»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4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образовательных организациях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Начато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Завершено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7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Количество процедур медиации (программ примирения), проведенных службой медиации образовательной организации по иным категориям случаев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40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 в образовательных организациях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3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Общего образования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Начато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3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Завершено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Количество прекращенных уголовных дел по результатам проведения процедуры медиации (программы примирения) в службах медиации (примирения) образовательных организаций в соответствии со статьей 76 Уголовного кодекса Российской Федерации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504" marR="3504" marT="35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51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ОРГАНИЗАЦИЯ ДЕЯТЕЛЬНОСТИ СЛУЖБЫ ШКОЛЬНОЙ МЕДИАЦИИ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Цель службы школьной медиации </a:t>
            </a:r>
            <a:r>
              <a:rPr lang="ru-RU" dirty="0"/>
              <a:t>– реализация в </a:t>
            </a:r>
            <a:r>
              <a:rPr lang="ru-RU" dirty="0" smtClean="0"/>
              <a:t>образовательных </a:t>
            </a:r>
            <a:r>
              <a:rPr lang="ru-RU" dirty="0"/>
              <a:t>учреждениях восстановительного подхода к </a:t>
            </a:r>
            <a:r>
              <a:rPr lang="ru-RU" dirty="0" smtClean="0"/>
              <a:t>реагированию </a:t>
            </a:r>
            <a:r>
              <a:rPr lang="ru-RU" dirty="0"/>
              <a:t>на конфликты и правонарушения. </a:t>
            </a:r>
          </a:p>
          <a:p>
            <a:pPr marL="0" indent="0">
              <a:buNone/>
            </a:pPr>
            <a:r>
              <a:rPr lang="ru-RU" b="1" dirty="0" smtClean="0"/>
              <a:t>Задачи</a:t>
            </a:r>
            <a:r>
              <a:rPr lang="ru-RU" dirty="0" smtClean="0"/>
              <a:t> направлены </a:t>
            </a:r>
            <a:r>
              <a:rPr lang="ru-RU" dirty="0"/>
              <a:t>на работу с конфликтами и напряженностью в школьном сообществе: </a:t>
            </a:r>
          </a:p>
          <a:p>
            <a:pPr marL="0" indent="0">
              <a:buNone/>
            </a:pPr>
            <a:r>
              <a:rPr lang="ru-RU" dirty="0"/>
              <a:t>– проведение медиации (программ примирения) между </a:t>
            </a:r>
            <a:r>
              <a:rPr lang="ru-RU" dirty="0" smtClean="0"/>
              <a:t>конфликтующими </a:t>
            </a:r>
            <a:r>
              <a:rPr lang="ru-RU" dirty="0"/>
              <a:t>сторонами, а также между обидчиком и </a:t>
            </a:r>
            <a:r>
              <a:rPr lang="ru-RU" dirty="0" smtClean="0"/>
              <a:t>потерпевшим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– просвещение и презентационные мероприятия для всей школы (педагогов, родителей, администрации и учащихся) с целью прояснения ценностей восстановительного подхода и увеличения числа ситуаций, передаваемых на медиацию; </a:t>
            </a:r>
          </a:p>
          <a:p>
            <a:pPr marL="0" indent="0">
              <a:buNone/>
            </a:pPr>
            <a:r>
              <a:rPr lang="ru-RU" dirty="0"/>
              <a:t>– выступление на городском уровне и в средствах массовой информации, участие в конференциях, сборах, тренингах, </a:t>
            </a:r>
            <a:r>
              <a:rPr lang="ru-RU" dirty="0" smtClean="0"/>
              <a:t>специализированных </a:t>
            </a:r>
            <a:r>
              <a:rPr lang="ru-RU" dirty="0"/>
              <a:t>сменах; </a:t>
            </a:r>
          </a:p>
          <a:p>
            <a:pPr marL="0" indent="0">
              <a:buNone/>
            </a:pPr>
            <a:r>
              <a:rPr lang="ru-RU" dirty="0"/>
              <a:t>– обучение учащихся конструктивной коммуникации и </a:t>
            </a:r>
            <a:r>
              <a:rPr lang="ru-RU" dirty="0" smtClean="0"/>
              <a:t>медиации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– налаживание взаимопонимания между разными людьми, организация «школьных конференций» и «кругов» для решения важных для школьного сообщества проблемных вопросов. </a:t>
            </a:r>
          </a:p>
          <a:p>
            <a:pPr marL="0" indent="0">
              <a:buNone/>
            </a:pPr>
            <a:r>
              <a:rPr lang="ru-RU" dirty="0"/>
              <a:t>В качестве основного </a:t>
            </a:r>
            <a:r>
              <a:rPr lang="ru-RU" b="1" dirty="0"/>
              <a:t>метода </a:t>
            </a:r>
            <a:r>
              <a:rPr lang="ru-RU" dirty="0"/>
              <a:t>своей работы службы </a:t>
            </a:r>
            <a:r>
              <a:rPr lang="ru-RU" dirty="0" smtClean="0"/>
              <a:t>используют </a:t>
            </a:r>
            <a:r>
              <a:rPr lang="ru-RU" dirty="0"/>
              <a:t>медиацию – посредничество в решении конфликта.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280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Ожидаемым </a:t>
            </a:r>
            <a:r>
              <a:rPr lang="ru-RU" u="sng" dirty="0"/>
              <a:t>результатом деятельности </a:t>
            </a:r>
            <a:r>
              <a:rPr lang="ru-RU" dirty="0"/>
              <a:t>службы школьной медиации выступают: </a:t>
            </a:r>
          </a:p>
          <a:p>
            <a:pPr marL="0" indent="0">
              <a:buNone/>
            </a:pPr>
            <a:r>
              <a:rPr lang="ru-RU" dirty="0"/>
              <a:t>1. Разрешение конфликтов силами образовательного учреждения. </a:t>
            </a:r>
          </a:p>
          <a:p>
            <a:pPr marL="0" indent="0">
              <a:buNone/>
            </a:pPr>
            <a:r>
              <a:rPr lang="ru-RU" dirty="0"/>
              <a:t>2. Изменение традиций реагирования на конфликтные ситуации. </a:t>
            </a:r>
          </a:p>
          <a:p>
            <a:pPr marL="0" indent="0">
              <a:buNone/>
            </a:pPr>
            <a:r>
              <a:rPr lang="ru-RU" dirty="0"/>
              <a:t>3. Профилактика школьной </a:t>
            </a:r>
            <a:r>
              <a:rPr lang="ru-RU" dirty="0" err="1"/>
              <a:t>дезадаптации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4. Школьное самоуправление и волонтерское движение обучающихся.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732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113</TotalTime>
  <Words>1142</Words>
  <Application>Microsoft Office PowerPoint</Application>
  <PresentationFormat>Экран (4:3)</PresentationFormat>
  <Paragraphs>183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Ясность</vt:lpstr>
      <vt:lpstr>«Нормативно-правовое обеспечение и организационный этап создания школьных служб медиации»</vt:lpstr>
      <vt:lpstr>Презентация PowerPoint</vt:lpstr>
      <vt:lpstr>Медиация – это встреча участников конфликта, где они смогут сами: </vt:lpstr>
      <vt:lpstr>Ведущий примирительной встречи (медиатор)</vt:lpstr>
      <vt:lpstr>Ответственность в восстановительной медиации </vt:lpstr>
      <vt:lpstr>НОРМАТИВНО-ПРАВОВЫЕ ОСНОВАНИЯ ДЕЯТЕЛЬНОСТИ СЛУЖБ ШКОЛЬНОЙ МЕДИАЦИИ  </vt:lpstr>
      <vt:lpstr>Презентация PowerPoint</vt:lpstr>
      <vt:lpstr>ОРГАНИЗАЦИЯ ДЕЯТЕЛЬНОСТИ СЛУЖБЫ ШКОЛЬНОЙ МЕДИАЦИИ </vt:lpstr>
      <vt:lpstr>Презентация PowerPoint</vt:lpstr>
      <vt:lpstr>ОРГАНИЗАЦИЯ ДЕЯТЕЛЬНОСТИ СЛУЖБЫ ШКОЛЬНОЙ МЕДИАЦИИ </vt:lpstr>
      <vt:lpstr>Презентация PowerPoint</vt:lpstr>
      <vt:lpstr>Документы, организующие деятельность службы школьной медиации и работу медиатора  </vt:lpstr>
      <vt:lpstr>Формы медиации в ОУ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</dc:creator>
  <cp:lastModifiedBy>Петр</cp:lastModifiedBy>
  <cp:revision>9</cp:revision>
  <dcterms:created xsi:type="dcterms:W3CDTF">2016-10-25T18:13:07Z</dcterms:created>
  <dcterms:modified xsi:type="dcterms:W3CDTF">2016-10-25T20:06:10Z</dcterms:modified>
</cp:coreProperties>
</file>